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0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4056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2712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50066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2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86790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39145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4870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2874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31752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6063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8EE9DA9-C3C8-48E7-BB39-AAE2BC6650D5}" type="datetimeFigureOut">
              <a:rPr lang="es-GT" smtClean="0"/>
              <a:t>5/08/2022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589EB42-4AA4-4E9F-91FD-AA29104A65F2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108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Arduino-Air-Bonsai-Levita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12yZ4oeOFW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3ADC-9F53-2D7F-3E96-30299DE74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Arduino Air Bonsai Levitation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08823B-BAF8-4626-154E-AC3203C93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Nombre: David Joaquin Ramirez Muñoz</a:t>
            </a:r>
          </a:p>
          <a:p>
            <a:r>
              <a:rPr lang="es-GT" dirty="0"/>
              <a:t>Carné: 1904002003</a:t>
            </a:r>
          </a:p>
        </p:txBody>
      </p:sp>
    </p:spTree>
    <p:extLst>
      <p:ext uri="{BB962C8B-B14F-4D97-AF65-F5344CB8AC3E}">
        <p14:creationId xmlns:p14="http://schemas.microsoft.com/office/powerpoint/2010/main" val="538853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575054-815E-9805-0880-4C05C582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13" y="671129"/>
            <a:ext cx="8269574" cy="55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E4908-3446-C90E-2F77-0FA15B9A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10515600" cy="746308"/>
          </a:xfrm>
        </p:spPr>
        <p:txBody>
          <a:bodyPr/>
          <a:lstStyle/>
          <a:p>
            <a:pPr algn="ctr"/>
            <a:r>
              <a:rPr lang="es-GT" dirty="0"/>
              <a:t>Descripción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1C256-20DD-A496-9288-F381EE6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3" y="941180"/>
            <a:ext cx="11603636" cy="4351338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Esta vez es un proyecto que me gusta mucho desde que lo vi por primera vez en Kickstarter: Air Bonsái . Realmente me sorprendió cómo lo hicieron los japoneses, realmente una pieza hermosa y misteriosa.</a:t>
            </a:r>
          </a:p>
          <a:p>
            <a:r>
              <a:rPr lang="es-ES" dirty="0">
                <a:solidFill>
                  <a:schemeClr val="tx1"/>
                </a:solidFill>
              </a:rPr>
              <a:t>También he visto muchos tutoriales de cómo hacer levitación magnética y todos ellos están haciendo un objeto levitando desde arriba donde hay un electroimán controlado por el circuito. No hay instrucciones de cómo hacer un circuito similar al bonsái de aire.</a:t>
            </a:r>
            <a:endParaRPr lang="es-GT" dirty="0">
              <a:solidFill>
                <a:schemeClr val="tx1"/>
              </a:solidFill>
            </a:endParaRPr>
          </a:p>
        </p:txBody>
      </p:sp>
      <p:pic>
        <p:nvPicPr>
          <p:cNvPr id="1026" name="Picture 2" descr="Arduino Aire Bonsai Levitación">
            <a:extLst>
              <a:ext uri="{FF2B5EF4-FFF2-40B4-BE49-F238E27FC236}">
                <a16:creationId xmlns:a16="http://schemas.microsoft.com/office/drawing/2014/main" id="{751A474D-2F0F-79C4-DACB-F547EF9A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30" y="3116849"/>
            <a:ext cx="4159770" cy="27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DD9464-56C1-5D99-E32D-8C97D1E7BE82}"/>
              </a:ext>
            </a:extLst>
          </p:cNvPr>
          <p:cNvSpPr txBox="1"/>
          <p:nvPr/>
        </p:nvSpPr>
        <p:spPr>
          <a:xfrm>
            <a:off x="254835" y="4095024"/>
            <a:ext cx="54264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3"/>
              </a:rPr>
              <a:t>https://www.instructables.com/Arduino-Air-Bonsai-Levitation/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4"/>
              </a:rPr>
              <a:t>https://youtu.be/12yZ4oeOFWk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6660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F8DDB6-0812-E49E-9841-9E584D5F6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2206"/>
            <a:ext cx="10148779" cy="823912"/>
          </a:xfrm>
        </p:spPr>
        <p:txBody>
          <a:bodyPr/>
          <a:lstStyle/>
          <a:p>
            <a:pPr algn="ctr"/>
            <a:r>
              <a:rPr lang="es-GT" sz="3600" dirty="0"/>
              <a:t>Funcionamiento:</a:t>
            </a:r>
            <a:r>
              <a:rPr lang="es-GT" dirty="0"/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08233E-6C88-D9BE-942E-855BB9DB4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16118"/>
            <a:ext cx="10952819" cy="527354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imán de arriba es elevado por el campo magnético de los imanes de abajo porque son los mismos polos. Sin embargo, tiende a voltearse para caer y atraerse entre sí.</a:t>
            </a:r>
          </a:p>
          <a:p>
            <a:r>
              <a:rPr lang="es-ES" dirty="0">
                <a:solidFill>
                  <a:schemeClr val="tx1"/>
                </a:solidFill>
              </a:rPr>
              <a:t>Para evitar que la pieza superior del imán se dé la vuelta y se caiga, los electroimanes crearán campos magnéticos para empujar o tirar para equilibrarlo, gracias a los sensores de pasillo.</a:t>
            </a:r>
          </a:p>
          <a:p>
            <a:r>
              <a:rPr lang="es-ES" dirty="0">
                <a:solidFill>
                  <a:schemeClr val="tx1"/>
                </a:solidFill>
              </a:rPr>
              <a:t>Los electroimanes se controlan en dos ejes X e Y, lo que hace que el imán superior se mantenga equilibrado y flotante.</a:t>
            </a:r>
          </a:p>
          <a:p>
            <a:r>
              <a:rPr lang="es-ES" dirty="0">
                <a:solidFill>
                  <a:schemeClr val="tx1"/>
                </a:solidFill>
              </a:rPr>
              <a:t>Controlar electroimanes no es fácil, esto requiere que tenga conocimiento del controlador PID.</a:t>
            </a:r>
            <a:endParaRPr lang="es-G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58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0AEA-7891-3385-6293-99A85490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89" y="204952"/>
            <a:ext cx="10515600" cy="697460"/>
          </a:xfrm>
        </p:spPr>
        <p:txBody>
          <a:bodyPr>
            <a:normAutofit/>
          </a:bodyPr>
          <a:lstStyle/>
          <a:p>
            <a:pPr algn="ctr"/>
            <a:r>
              <a:rPr lang="es-GT" dirty="0"/>
              <a:t>Materiales, Herramientas y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B20B78-5EE3-B7C2-070E-EE6FF108D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3" y="1040524"/>
            <a:ext cx="11557416" cy="5612523"/>
          </a:xfrm>
        </p:spPr>
        <p:txBody>
          <a:bodyPr numCol="2">
            <a:normAutofit fontScale="77500" lnSpcReduction="20000"/>
          </a:bodyPr>
          <a:lstStyle/>
          <a:p>
            <a:r>
              <a:rPr lang="es-GT" dirty="0">
                <a:solidFill>
                  <a:schemeClr val="tx1"/>
                </a:solidFill>
              </a:rPr>
              <a:t>LM324N -X1-$0,87</a:t>
            </a:r>
          </a:p>
          <a:p>
            <a:r>
              <a:rPr lang="es-GT" dirty="0">
                <a:solidFill>
                  <a:schemeClr val="tx1"/>
                </a:solidFill>
              </a:rPr>
              <a:t>Bobina de levitación - X4 - $14.09</a:t>
            </a:r>
          </a:p>
          <a:p>
            <a:r>
              <a:rPr lang="es-GT" dirty="0">
                <a:solidFill>
                  <a:schemeClr val="tx1"/>
                </a:solidFill>
              </a:rPr>
              <a:t>Sensor de pasillo SS495a - X2 - $5.44</a:t>
            </a:r>
          </a:p>
          <a:p>
            <a:r>
              <a:rPr lang="es-GT" dirty="0">
                <a:solidFill>
                  <a:schemeClr val="tx1"/>
                </a:solidFill>
              </a:rPr>
              <a:t>Adaptador de CC de 12V 2A - X1 - $8.82</a:t>
            </a:r>
          </a:p>
          <a:p>
            <a:r>
              <a:rPr lang="es-GT" dirty="0">
                <a:solidFill>
                  <a:schemeClr val="tx1"/>
                </a:solidFill>
              </a:rPr>
              <a:t>Anillo imán D15*4mm - X8 - $6.8</a:t>
            </a:r>
          </a:p>
          <a:p>
            <a:r>
              <a:rPr lang="es-GT" dirty="0">
                <a:solidFill>
                  <a:schemeClr val="tx1"/>
                </a:solidFill>
              </a:rPr>
              <a:t>Conector de alimentación de CC - X1 - $ 1.64</a:t>
            </a:r>
          </a:p>
          <a:p>
            <a:r>
              <a:rPr lang="es-GT" dirty="0">
                <a:solidFill>
                  <a:schemeClr val="tx1"/>
                </a:solidFill>
              </a:rPr>
              <a:t>Anillo imán D15*3mm - X4 - $4.11</a:t>
            </a:r>
          </a:p>
          <a:p>
            <a:r>
              <a:rPr lang="es-GT" dirty="0">
                <a:solidFill>
                  <a:schemeClr val="tx1"/>
                </a:solidFill>
              </a:rPr>
              <a:t>Arduino pro mini -X1-$3,2</a:t>
            </a:r>
          </a:p>
          <a:p>
            <a:r>
              <a:rPr lang="es-GT" dirty="0">
                <a:solidFill>
                  <a:schemeClr val="tx1"/>
                </a:solidFill>
              </a:rPr>
              <a:t>Módulo L298N - X1 - $2.25</a:t>
            </a:r>
          </a:p>
          <a:p>
            <a:r>
              <a:rPr lang="es-GT" dirty="0">
                <a:solidFill>
                  <a:schemeClr val="tx1"/>
                </a:solidFill>
              </a:rPr>
              <a:t>Zócalo de 14 pines - X1 - $1.91</a:t>
            </a:r>
          </a:p>
          <a:p>
            <a:r>
              <a:rPr lang="es-GT" dirty="0">
                <a:solidFill>
                  <a:schemeClr val="tx1"/>
                </a:solidFill>
              </a:rPr>
              <a:t>Imán D35*5mm - X2 - $6.65</a:t>
            </a:r>
          </a:p>
          <a:p>
            <a:r>
              <a:rPr lang="es-GT" dirty="0">
                <a:solidFill>
                  <a:schemeClr val="tx1"/>
                </a:solidFill>
              </a:rPr>
              <a:t>Resistencia de 5,6 K ohmios - X2</a:t>
            </a:r>
          </a:p>
          <a:p>
            <a:r>
              <a:rPr lang="es-GT" dirty="0">
                <a:solidFill>
                  <a:schemeClr val="tx1"/>
                </a:solidFill>
              </a:rPr>
              <a:t>Resistencia de 180K ohmios - X2</a:t>
            </a:r>
          </a:p>
          <a:p>
            <a:r>
              <a:rPr lang="es-GT" dirty="0">
                <a:solidFill>
                  <a:schemeClr val="tx1"/>
                </a:solidFill>
              </a:rPr>
              <a:t>Resistencia de 47K ohmios - X2</a:t>
            </a:r>
          </a:p>
          <a:p>
            <a:r>
              <a:rPr lang="es-GT" dirty="0">
                <a:solidFill>
                  <a:schemeClr val="tx1"/>
                </a:solidFill>
              </a:rPr>
              <a:t>Potenciómetro de 10K ohmios - X2</a:t>
            </a:r>
          </a:p>
          <a:p>
            <a:r>
              <a:rPr lang="es-GT" dirty="0">
                <a:solidFill>
                  <a:schemeClr val="tx1"/>
                </a:solidFill>
              </a:rPr>
              <a:t>Lámina acrílica tamaño A5 - X1</a:t>
            </a:r>
          </a:p>
          <a:p>
            <a:r>
              <a:rPr lang="es-GT" dirty="0">
                <a:solidFill>
                  <a:schemeClr val="tx1"/>
                </a:solidFill>
              </a:rPr>
              <a:t>Maceta de madera - X1</a:t>
            </a:r>
          </a:p>
          <a:p>
            <a:r>
              <a:rPr lang="es-GT" dirty="0">
                <a:solidFill>
                  <a:schemeClr val="tx1"/>
                </a:solidFill>
              </a:rPr>
              <a:t>Placa de circuito impreso - X1</a:t>
            </a:r>
          </a:p>
          <a:p>
            <a:r>
              <a:rPr lang="es-GT" dirty="0">
                <a:solidFill>
                  <a:schemeClr val="tx1"/>
                </a:solidFill>
              </a:rPr>
              <a:t>tornillo de 3 mm - X8</a:t>
            </a:r>
          </a:p>
          <a:p>
            <a:r>
              <a:rPr lang="es-GT" dirty="0">
                <a:solidFill>
                  <a:schemeClr val="tx1"/>
                </a:solidFill>
              </a:rPr>
              <a:t>Cable</a:t>
            </a:r>
          </a:p>
          <a:p>
            <a:r>
              <a:rPr lang="es-GT" dirty="0">
                <a:solidFill>
                  <a:schemeClr val="tx1"/>
                </a:solidFill>
              </a:rPr>
              <a:t>Mini plan como suculentas, cactus, mini bonsái</a:t>
            </a:r>
          </a:p>
          <a:p>
            <a:r>
              <a:rPr lang="es-ES" dirty="0">
                <a:solidFill>
                  <a:schemeClr val="tx1"/>
                </a:solidFill>
              </a:rPr>
              <a:t>Soldador</a:t>
            </a:r>
          </a:p>
          <a:p>
            <a:r>
              <a:rPr lang="es-ES" dirty="0">
                <a:solidFill>
                  <a:schemeClr val="tx1"/>
                </a:solidFill>
              </a:rPr>
              <a:t>Sierra de mano</a:t>
            </a:r>
          </a:p>
          <a:p>
            <a:r>
              <a:rPr lang="es-ES" dirty="0">
                <a:solidFill>
                  <a:schemeClr val="tx1"/>
                </a:solidFill>
              </a:rPr>
              <a:t>multímetro</a:t>
            </a:r>
          </a:p>
          <a:p>
            <a:r>
              <a:rPr lang="es-ES" dirty="0">
                <a:solidFill>
                  <a:schemeClr val="tx1"/>
                </a:solidFill>
              </a:rPr>
              <a:t>Controladores de tornillo</a:t>
            </a:r>
          </a:p>
          <a:p>
            <a:r>
              <a:rPr lang="es-ES" dirty="0">
                <a:solidFill>
                  <a:schemeClr val="tx1"/>
                </a:solidFill>
              </a:rPr>
              <a:t>Osciloscopio (opcional, puede usar un multímetro en su lugar)</a:t>
            </a:r>
          </a:p>
          <a:p>
            <a:r>
              <a:rPr lang="es-ES" dirty="0">
                <a:solidFill>
                  <a:schemeClr val="tx1"/>
                </a:solidFill>
              </a:rPr>
              <a:t>Taladrado de mesa</a:t>
            </a:r>
          </a:p>
          <a:p>
            <a:r>
              <a:rPr lang="es-ES" dirty="0">
                <a:solidFill>
                  <a:schemeClr val="tx1"/>
                </a:solidFill>
              </a:rPr>
              <a:t>Pistola de silicona</a:t>
            </a:r>
          </a:p>
          <a:p>
            <a:r>
              <a:rPr lang="es-ES" dirty="0">
                <a:solidFill>
                  <a:schemeClr val="tx1"/>
                </a:solidFill>
              </a:rPr>
              <a:t>Alicate electrónico</a:t>
            </a:r>
            <a:endParaRPr lang="es-G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9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927C6-B2F9-2595-4A7C-6D0482D1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9" y="101025"/>
            <a:ext cx="10515600" cy="943375"/>
          </a:xfrm>
        </p:spPr>
        <p:txBody>
          <a:bodyPr/>
          <a:lstStyle/>
          <a:p>
            <a:pPr algn="ctr"/>
            <a:r>
              <a:rPr lang="es-GT" dirty="0"/>
              <a:t>Imagen de Materiales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1FCC5A-EB7A-8090-9752-8AE29CDC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8" y="932752"/>
            <a:ext cx="2873115" cy="191634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986670-2595-850E-3EE8-665BF21F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87" y="931744"/>
            <a:ext cx="2873115" cy="191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B4DB1-46A8-5726-BB13-4393F724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06" y="3070695"/>
            <a:ext cx="2738203" cy="18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strumentos">
            <a:extLst>
              <a:ext uri="{FF2B5EF4-FFF2-40B4-BE49-F238E27FC236}">
                <a16:creationId xmlns:a16="http://schemas.microsoft.com/office/drawing/2014/main" id="{81662854-9470-2BFE-FB34-18E67A71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5" y="931743"/>
            <a:ext cx="3330310" cy="22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6354CD-4D38-CCB4-1602-70947BC8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942" y="1044400"/>
            <a:ext cx="2052766" cy="13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AAE06DB-4506-1ED6-9B08-74B55477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8" y="3246607"/>
            <a:ext cx="2738203" cy="18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ABC3D7B-82A8-37C2-926D-A47F8807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05" y="3301338"/>
            <a:ext cx="3326604" cy="22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6C6892-85DA-E4F4-1B1A-649D3CD1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83" y="3675805"/>
            <a:ext cx="2738203" cy="18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13888A-0395-F544-153A-6690FDF3C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60" y="5117375"/>
            <a:ext cx="2423618" cy="1615745"/>
          </a:xfrm>
          <a:prstGeom prst="rect">
            <a:avLst/>
          </a:prstGeom>
        </p:spPr>
      </p:pic>
      <p:pic>
        <p:nvPicPr>
          <p:cNvPr id="3084" name="Picture 12" descr="Prepare la cubierta para la pieza base">
            <a:extLst>
              <a:ext uri="{FF2B5EF4-FFF2-40B4-BE49-F238E27FC236}">
                <a16:creationId xmlns:a16="http://schemas.microsoft.com/office/drawing/2014/main" id="{6DA14BE2-6B41-4916-280C-14BC2AF4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56" y="4867149"/>
            <a:ext cx="2549249" cy="169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83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B2C791A-0FA8-BB99-6C90-E578DDC6C3F3}"/>
              </a:ext>
            </a:extLst>
          </p:cNvPr>
          <p:cNvSpPr txBox="1"/>
          <p:nvPr/>
        </p:nvSpPr>
        <p:spPr>
          <a:xfrm>
            <a:off x="528404" y="377465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3200" dirty="0"/>
              <a:t>Cómo funciona: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4911AE-D694-1960-5608-8CCB15FA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7" y="1079293"/>
            <a:ext cx="3391517" cy="20965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DFA81E-0650-B9EF-AD4B-F8986416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" y="3429000"/>
            <a:ext cx="3577652" cy="22115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189827-FDC2-023B-C7A1-D9C09A19D722}"/>
              </a:ext>
            </a:extLst>
          </p:cNvPr>
          <p:cNvSpPr txBox="1"/>
          <p:nvPr/>
        </p:nvSpPr>
        <p:spPr>
          <a:xfrm>
            <a:off x="4395864" y="260412"/>
            <a:ext cx="7267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Controlador LM324 Opamp y L298N y SS495a</a:t>
            </a:r>
            <a:endParaRPr lang="es-GT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B99766-B2FB-25E1-0C95-411B9143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73" y="962240"/>
            <a:ext cx="3591446" cy="2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A96E19D-B8A5-F3F0-3C10-4678DCBBD61E}"/>
              </a:ext>
            </a:extLst>
          </p:cNvPr>
          <p:cNvSpPr txBox="1"/>
          <p:nvPr/>
        </p:nvSpPr>
        <p:spPr>
          <a:xfrm>
            <a:off x="3688129" y="3357707"/>
            <a:ext cx="8150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i="0" dirty="0">
                <a:solidFill>
                  <a:srgbClr val="333333"/>
                </a:solidFill>
                <a:effectLst/>
                <a:latin typeface="Helvetica Neue"/>
              </a:rPr>
              <a:t>Prepare el módulo del sensor Hall SS495a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818162-0008-5752-24CD-5FCB67AB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1072"/>
            <a:ext cx="3692577" cy="24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7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B94CDB-8636-A22B-86B8-0371544D1DE5}"/>
              </a:ext>
            </a:extLst>
          </p:cNvPr>
          <p:cNvSpPr txBox="1"/>
          <p:nvPr/>
        </p:nvSpPr>
        <p:spPr>
          <a:xfrm>
            <a:off x="554635" y="342756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3200" dirty="0"/>
              <a:t>Circuito Opamp: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97BB0F4-95BF-036B-EF48-9939DA12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8" y="1594428"/>
            <a:ext cx="4449172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ECE4ABA-09B9-48A9-E46C-3C940C58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6" y="4137392"/>
            <a:ext cx="3376891" cy="22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6043F5-619B-8EA5-63BE-550439597A38}"/>
              </a:ext>
            </a:extLst>
          </p:cNvPr>
          <p:cNvSpPr txBox="1"/>
          <p:nvPr/>
        </p:nvSpPr>
        <p:spPr>
          <a:xfrm>
            <a:off x="5715000" y="342756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b="1" i="0" dirty="0">
                <a:solidFill>
                  <a:srgbClr val="333333"/>
                </a:solidFill>
                <a:effectLst/>
                <a:latin typeface="Helvetica Neue"/>
              </a:rPr>
              <a:t>Montaje de los Electroimanes,  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conecte el módulo del sensor y los imanes</a:t>
            </a:r>
          </a:p>
          <a:p>
            <a:pPr algn="ctr"/>
            <a:endParaRPr lang="es-GT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1D4CF2-7A49-96F4-AC26-B40FA75A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86" y="1083118"/>
            <a:ext cx="4017158" cy="26794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4427E7-381B-C712-3B05-8AC161BB521D}"/>
              </a:ext>
            </a:extLst>
          </p:cNvPr>
          <p:cNvSpPr txBox="1"/>
          <p:nvPr/>
        </p:nvSpPr>
        <p:spPr>
          <a:xfrm>
            <a:off x="5872909" y="3918118"/>
            <a:ext cx="609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Conector de alimentación de CC y salida L298N de 5 V</a:t>
            </a:r>
            <a:endParaRPr lang="es-GT" sz="2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5CBF5D1-FB72-AF84-B6EC-6B9C0C3A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86" y="4502893"/>
            <a:ext cx="3017055" cy="201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57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B68E3F9-1457-C65F-428C-635C8C53CBEB}"/>
              </a:ext>
            </a:extLst>
          </p:cNvPr>
          <p:cNvSpPr txBox="1"/>
          <p:nvPr/>
        </p:nvSpPr>
        <p:spPr>
          <a:xfrm>
            <a:off x="303551" y="422436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b="1" i="0" dirty="0">
                <a:solidFill>
                  <a:srgbClr val="333333"/>
                </a:solidFill>
                <a:effectLst/>
                <a:latin typeface="Helvetica Neue"/>
              </a:rPr>
              <a:t> L298N y Arduino y Arduino Pro Mini Programación</a:t>
            </a:r>
          </a:p>
          <a:p>
            <a:pPr algn="ctr"/>
            <a:endParaRPr lang="es-GT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8FE702-2807-E7C7-2B20-1A9B0F1F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5" y="930252"/>
            <a:ext cx="5020124" cy="231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duino Pro Mini Programación">
            <a:extLst>
              <a:ext uri="{FF2B5EF4-FFF2-40B4-BE49-F238E27FC236}">
                <a16:creationId xmlns:a16="http://schemas.microsoft.com/office/drawing/2014/main" id="{F2CC1921-8A9B-24B6-694A-ED553444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88" y="159062"/>
            <a:ext cx="5051061" cy="33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D4774783-351E-07D2-1C63-9B0256036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95272" cy="33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A9F048-1BD2-CDCD-0BD0-958B0F58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68" y="3749348"/>
            <a:ext cx="4027357" cy="26862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423AFC1-8066-D506-AB05-B36DC4AC023C}"/>
              </a:ext>
            </a:extLst>
          </p:cNvPr>
          <p:cNvSpPr txBox="1"/>
          <p:nvPr/>
        </p:nvSpPr>
        <p:spPr>
          <a:xfrm>
            <a:off x="5580089" y="3749348"/>
            <a:ext cx="6093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GT" b="1" i="0" dirty="0">
                <a:solidFill>
                  <a:srgbClr val="555555"/>
                </a:solidFill>
                <a:effectLst/>
                <a:latin typeface="myriad-pro"/>
              </a:rPr>
              <a:t>L298N ===&gt;Arduino</a:t>
            </a:r>
            <a:endParaRPr lang="es-GT" b="0" i="0" dirty="0">
              <a:solidFill>
                <a:srgbClr val="555555"/>
              </a:solidFill>
              <a:effectLst/>
              <a:latin typeface="myriad-pro"/>
            </a:endParaRP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Salida 5V ===&gt; VCC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TIERRA ===&gt; TIERRA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EnA ===&gt; 7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en1 ===&gt; 6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en2 ===&gt; 5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en3 ===&gt; 4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en4 ===&gt; 3</a:t>
            </a:r>
          </a:p>
          <a:p>
            <a:pPr algn="l"/>
            <a:r>
              <a:rPr lang="es-GT" b="0" i="0" dirty="0">
                <a:solidFill>
                  <a:srgbClr val="555555"/>
                </a:solidFill>
                <a:effectLst/>
                <a:latin typeface="myriad-pro"/>
              </a:rPr>
              <a:t>EnB ===&gt; 2</a:t>
            </a:r>
          </a:p>
        </p:txBody>
      </p:sp>
    </p:spTree>
    <p:extLst>
      <p:ext uri="{BB962C8B-B14F-4D97-AF65-F5344CB8AC3E}">
        <p14:creationId xmlns:p14="http://schemas.microsoft.com/office/powerpoint/2010/main" val="3305250412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B928494-4732-BECE-1102-5C827D0D7669}"/>
              </a:ext>
            </a:extLst>
          </p:cNvPr>
          <p:cNvSpPr txBox="1"/>
          <p:nvPr/>
        </p:nvSpPr>
        <p:spPr>
          <a:xfrm>
            <a:off x="450953" y="248756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Preparación de la Pieza Flotante</a:t>
            </a:r>
            <a:endParaRPr lang="es-GT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170F53-E512-2199-287E-6706FEF3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3" y="847022"/>
            <a:ext cx="3202469" cy="213602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5B7CB64-F0BF-F5B0-F3C1-6552BAA9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11608"/>
            <a:ext cx="2675486" cy="178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CC3434-E9EE-1676-425C-4988BD6F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358" y="1166114"/>
            <a:ext cx="3589283" cy="239402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A3D4208-EC4E-1533-7F69-2FD593C2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10" y="718020"/>
            <a:ext cx="3810000" cy="25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3D756AC-626F-3ABB-66B8-8D78A8A0F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" y="4135862"/>
            <a:ext cx="3202469" cy="213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639C1B-331B-A1B5-AAED-C342331A4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951" y="3861015"/>
            <a:ext cx="3418447" cy="22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57306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166</TotalTime>
  <Words>491</Words>
  <Application>Microsoft Office PowerPoint</Application>
  <PresentationFormat>Panorámica</PresentationFormat>
  <Paragraphs>62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Corbel</vt:lpstr>
      <vt:lpstr>Helvetica Neue</vt:lpstr>
      <vt:lpstr>myriad-pro</vt:lpstr>
      <vt:lpstr>Base</vt:lpstr>
      <vt:lpstr>Arduino Air Bonsai Levitation</vt:lpstr>
      <vt:lpstr>Descripción</vt:lpstr>
      <vt:lpstr>Presentación de PowerPoint</vt:lpstr>
      <vt:lpstr>Materiales, Herramientas y Aplicaciones</vt:lpstr>
      <vt:lpstr>Imagen de Materiales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 Feria</dc:title>
  <dc:creator>Joaquin Ramirez</dc:creator>
  <cp:lastModifiedBy>Joaquin Ramirez</cp:lastModifiedBy>
  <cp:revision>13</cp:revision>
  <dcterms:created xsi:type="dcterms:W3CDTF">2022-08-05T20:08:42Z</dcterms:created>
  <dcterms:modified xsi:type="dcterms:W3CDTF">2022-08-06T00:15:31Z</dcterms:modified>
</cp:coreProperties>
</file>